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B284F90-96C6-4DC9-87E0-3DD34C94B016}">
  <a:tblStyle styleId="{EB284F90-96C6-4DC9-87E0-3DD34C94B01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D905441-2D64-4415-BBB2-D3B9DB970A0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dfbf1d8ef_0_2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dfbf1d8ef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2dfbf1d8ef_0_4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2dfbf1d8ef_0_4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dfbf1d8ef_0_1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dfbf1d8ef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2dffc1961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2dffc196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e008a6d3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e008a6d3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Nationalism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World War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2085835"/>
          <a:ext cx="3000000" cy="3000000"/>
        </p:xfrm>
        <a:graphic>
          <a:graphicData uri="http://schemas.openxmlformats.org/drawingml/2006/table">
            <a:tbl>
              <a:tblPr>
                <a:noFill/>
                <a:tableStyleId>{EB284F90-96C6-4DC9-87E0-3DD34C94B016}</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Sergio Dragutin Dimitrevic, 1912.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Dimitrevic was the h</a:t>
                      </a:r>
                      <a:r>
                        <a:rPr lang="en" sz="1000">
                          <a:solidFill>
                            <a:schemeClr val="dk1"/>
                          </a:solidFill>
                          <a:latin typeface="Inter"/>
                          <a:ea typeface="Inter"/>
                          <a:cs typeface="Inter"/>
                          <a:sym typeface="Inter"/>
                        </a:rPr>
                        <a:t>ead of Serbian military intelligence and founder of the secret society, “Union or Death” (called “The Black Hand” by its opponents”).</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war between Serbia and Austria ... is inevitable. If Serbia wants to live in honor, she can only do this by war. This war is determined by our obligation to our traditions and the world of culture. This war derives from the duty of our race which will not permit itself to be assimilated. This war must bring about the eternal freedom of Serbia, of the South Slavs, of the Balkan peoples. Our whole race must stand together to halt the onslaught of these aliens from the north.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58" name="Google Shape;58;p13"/>
          <p:cNvGraphicFramePr/>
          <p:nvPr/>
        </p:nvGraphicFramePr>
        <p:xfrm>
          <a:off x="469041" y="4219435"/>
          <a:ext cx="3000000" cy="3000000"/>
        </p:xfrm>
        <a:graphic>
          <a:graphicData uri="http://schemas.openxmlformats.org/drawingml/2006/table">
            <a:tbl>
              <a:tblPr>
                <a:noFill/>
                <a:tableStyleId>{EB284F90-96C6-4DC9-87E0-3DD34C94B016}</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Russian National Anthem, 1833-1917.</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God Save The Tsar!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God save the noble Tsar!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Long may he live, in power,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happiness,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peace to reign!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Dread of his enemies,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Faith's sure defender,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God save the Tsar!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(repeat previous three lines)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59" name="Google Shape;59;p13"/>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60" name="Google Shape;60;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1" name="Google Shape;61;p13"/>
          <p:cNvGraphicFramePr/>
          <p:nvPr/>
        </p:nvGraphicFramePr>
        <p:xfrm>
          <a:off x="469041" y="6581635"/>
          <a:ext cx="3000000" cy="3000000"/>
        </p:xfrm>
        <a:graphic>
          <a:graphicData uri="http://schemas.openxmlformats.org/drawingml/2006/table">
            <a:tbl>
              <a:tblPr>
                <a:noFill/>
                <a:tableStyleId>{EB284F90-96C6-4DC9-87E0-3DD34C94B016}</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James Thomson, Poem became unofficial anthem of Great Britain, 1740.</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Britain first at Heaven's command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Arose from out the azure main;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was the charter of the land,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guardian angels sang this strain;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Rule Britannia! Britannia, rule the waves: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Britons never will be slaves.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nations not so blest as thee,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Shall in their turns to tyrants fall;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While thou shalt flourish great and free,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dread and envy of them all.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Rule, Britannia! Britannia, rule the waves: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Britons never will be slaves.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World War I: Nationalism</a:t>
            </a:r>
            <a:endParaRPr sz="2000">
              <a:solidFill>
                <a:schemeClr val="dk1"/>
              </a:solidFill>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71" name="Google Shape;71;p14"/>
          <p:cNvGraphicFramePr/>
          <p:nvPr/>
        </p:nvGraphicFramePr>
        <p:xfrm>
          <a:off x="469041" y="638035"/>
          <a:ext cx="3000000" cy="3000000"/>
        </p:xfrm>
        <a:graphic>
          <a:graphicData uri="http://schemas.openxmlformats.org/drawingml/2006/table">
            <a:tbl>
              <a:tblPr>
                <a:noFill/>
                <a:tableStyleId>{EB284F90-96C6-4DC9-87E0-3DD34C94B016}</a:tableStyleId>
              </a:tblPr>
              <a:tblGrid>
                <a:gridCol w="2266425"/>
                <a:gridCol w="1662050"/>
                <a:gridCol w="2905850"/>
              </a:tblGrid>
              <a:tr h="818375">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Gerhard Hirschfeld, “World War One: 10 Interpretations of Who Started WWI,” BBC News, February 12, 2014.</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a:t>
                      </a:r>
                      <a:r>
                        <a:rPr lang="en" sz="1200">
                          <a:solidFill>
                            <a:schemeClr val="dk1"/>
                          </a:solidFill>
                          <a:latin typeface="Inter"/>
                          <a:ea typeface="Inter"/>
                          <a:cs typeface="Inter"/>
                          <a:sym typeface="Inter"/>
                        </a:rPr>
                        <a:t>Gerhard Hirschfeld is Professor of Modern and Contemporary History at University of Stuttgart.</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Long before the outbreak of hostilities Prussian-German conservative elites were convinced that a European war would help to fulfil Germany's ambitions for colonies and for military as well as political prestige in the world.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actual decision to go to war over a relatively minor international crisis like the Sarajevo murder, however, resulted from a fatal mixture of political misjudgement, fear of loss of prestige and stubborn commitments on all sides of a very complicated system of military and political alliances of European states.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contrast to the historian Fritz Fischer who saw German war aims - in particular the infamous September Programme of 1914 with its far-reaching economic and territorial demands - at the core of the German government's decision to go to war, most historians nowadays dismiss this interpretation as being far too narrow. They tend to place German war aims, or incidentally all other belligerent nations' war aims, in the context of military events and political developments during the war.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81" name="Google Shape;81;p15"/>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Militarism, Alliances, Nationalism, Imperialism, or Assassination.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82" name="Google Shape;82;p15"/>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World War I</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83" name="Google Shape;83;p15"/>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 of World War I was ____________________.</a:t>
            </a:r>
            <a:endParaRPr b="1" sz="1300">
              <a:latin typeface="Inter"/>
              <a:ea typeface="Inter"/>
              <a:cs typeface="Inter"/>
              <a:sym typeface="Inter"/>
            </a:endParaRPr>
          </a:p>
        </p:txBody>
      </p:sp>
      <p:pic>
        <p:nvPicPr>
          <p:cNvPr id="84" name="Google Shape;84;p15"/>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85" name="Google Shape;85;p15"/>
          <p:cNvGraphicFramePr/>
          <p:nvPr/>
        </p:nvGraphicFramePr>
        <p:xfrm>
          <a:off x="469250" y="4116400"/>
          <a:ext cx="3000000" cy="3000000"/>
        </p:xfrm>
        <a:graphic>
          <a:graphicData uri="http://schemas.openxmlformats.org/drawingml/2006/table">
            <a:tbl>
              <a:tblPr>
                <a:noFill/>
                <a:tableStyleId>{DD905441-2D64-4415-BBB2-D3B9DB970A0F}</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86" name="Google Shape;86;p15"/>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 name="Google Shape;87;p15"/>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88" name="Google Shape;88;p15"/>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Causes of World War I Student Worksheet</a:t>
            </a:r>
            <a:endParaRPr sz="1900">
              <a:latin typeface="Halant"/>
              <a:ea typeface="Halant"/>
              <a:cs typeface="Halant"/>
              <a:sym typeface="Halant"/>
            </a:endParaRPr>
          </a:p>
        </p:txBody>
      </p:sp>
      <p:pic>
        <p:nvPicPr>
          <p:cNvPr id="94" name="Google Shape;9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5" name="Google Shape;9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6"/>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cause of World War I?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97" name="Google Shape;97;p16"/>
          <p:cNvGraphicFramePr/>
          <p:nvPr/>
        </p:nvGraphicFramePr>
        <p:xfrm>
          <a:off x="983050" y="1361875"/>
          <a:ext cx="3000000" cy="3000000"/>
        </p:xfrm>
        <a:graphic>
          <a:graphicData uri="http://schemas.openxmlformats.org/drawingml/2006/table">
            <a:tbl>
              <a:tblPr>
                <a:noFill/>
                <a:tableStyleId>{DD905441-2D64-4415-BBB2-D3B9DB970A0F}</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Militarism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Alliances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Imperialism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Assassination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lang="en" sz="1700">
                <a:solidFill>
                  <a:schemeClr val="dk1"/>
                </a:solidFill>
                <a:latin typeface="Inter"/>
                <a:ea typeface="Inter"/>
                <a:cs typeface="Inter"/>
                <a:sym typeface="Inter"/>
              </a:rPr>
              <a:t>What was the most significant cause of World War I?</a:t>
            </a:r>
            <a:endParaRPr b="1" sz="1700">
              <a:solidFill>
                <a:schemeClr val="dk1"/>
              </a:solidFill>
              <a:latin typeface="Inter"/>
              <a:ea typeface="Inter"/>
              <a:cs typeface="Inter"/>
              <a:sym typeface="Inter"/>
            </a:endParaRPr>
          </a:p>
        </p:txBody>
      </p:sp>
      <p:sp>
        <p:nvSpPr>
          <p:cNvPr id="104" name="Google Shape;104;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05" name="Google Shape;105;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6" name="Google Shape;10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8" name="Google Shape;108;p17"/>
          <p:cNvSpPr txBox="1"/>
          <p:nvPr/>
        </p:nvSpPr>
        <p:spPr>
          <a:xfrm>
            <a:off x="455300" y="30284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109" name="Google Shape;109;p17"/>
          <p:cNvSpPr txBox="1"/>
          <p:nvPr/>
        </p:nvSpPr>
        <p:spPr>
          <a:xfrm>
            <a:off x="520000" y="35292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 you believe most significantly impacted on World War I.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Militarism			⬜ Alliances			⬜ Nationalism</a:t>
            </a:r>
            <a:endParaRPr b="1" sz="16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 Imperialism	         	⬜ Assassination</a:t>
            </a:r>
            <a:endParaRPr b="1" sz="1600">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10" name="Google Shape;110;p17"/>
          <p:cNvSpPr txBox="1"/>
          <p:nvPr/>
        </p:nvSpPr>
        <p:spPr>
          <a:xfrm>
            <a:off x="520000" y="5139775"/>
            <a:ext cx="6861900" cy="16104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11" name="Google Shape;111;p17"/>
          <p:cNvSpPr txBox="1"/>
          <p:nvPr/>
        </p:nvSpPr>
        <p:spPr>
          <a:xfrm>
            <a:off x="520000" y="68964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Did Immediacy, Profundity, or Scope have the largest impact on your decision?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12" name="Google Shape;112;p17"/>
          <p:cNvSpPr/>
          <p:nvPr/>
        </p:nvSpPr>
        <p:spPr>
          <a:xfrm>
            <a:off x="1601775" y="36063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